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5" r:id="rId2"/>
    <p:sldId id="297" r:id="rId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4" pos="5511" userDrawn="1">
          <p15:clr>
            <a:srgbClr val="A4A3A4"/>
          </p15:clr>
        </p15:guide>
        <p15:guide id="5" orient="horz" pos="214" userDrawn="1">
          <p15:clr>
            <a:srgbClr val="A4A3A4"/>
          </p15:clr>
        </p15:guide>
        <p15:guide id="6" orient="horz" pos="3026" userDrawn="1">
          <p15:clr>
            <a:srgbClr val="A4A3A4"/>
          </p15:clr>
        </p15:guide>
        <p15:guide id="8" orient="horz" pos="1575" userDrawn="1">
          <p15:clr>
            <a:srgbClr val="A4A3A4"/>
          </p15:clr>
        </p15:guide>
        <p15:guide id="15" pos="249" userDrawn="1">
          <p15:clr>
            <a:srgbClr val="A4A3A4"/>
          </p15:clr>
        </p15:guide>
        <p15:guide id="16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5F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 autoAdjust="0"/>
    <p:restoredTop sz="94637" autoAdjust="0"/>
  </p:normalViewPr>
  <p:slideViewPr>
    <p:cSldViewPr>
      <p:cViewPr>
        <p:scale>
          <a:sx n="125" d="100"/>
          <a:sy n="125" d="100"/>
        </p:scale>
        <p:origin x="-1260" y="-444"/>
      </p:cViewPr>
      <p:guideLst>
        <p:guide orient="horz" pos="214"/>
        <p:guide orient="horz" pos="3026"/>
        <p:guide orient="horz" pos="1575"/>
        <p:guide pos="5511"/>
        <p:guide pos="24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1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865F1-AC56-4166-9528-AEA95C4CF7C1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5519A-FECD-4987-91DA-CCA2E364F6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519A-FECD-4987-91DA-CCA2E364F67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519A-FECD-4987-91DA-CCA2E364F67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svg"/><Relationship Id="rId5" Type="http://schemas.openxmlformats.org/officeDocument/2006/relationships/image" Target="../media/image2.png"/><Relationship Id="rId10" Type="http://schemas.openxmlformats.org/officeDocument/2006/relationships/image" Target="../media/image67.svg"/><Relationship Id="rId4" Type="http://schemas.openxmlformats.org/officeDocument/2006/relationships/image" Target="../media/image61.sv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svg"/><Relationship Id="rId3" Type="http://schemas.openxmlformats.org/officeDocument/2006/relationships/image" Target="../media/image5.gi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svg"/><Relationship Id="rId5" Type="http://schemas.openxmlformats.org/officeDocument/2006/relationships/image" Target="../media/image6.png"/><Relationship Id="rId10" Type="http://schemas.openxmlformats.org/officeDocument/2006/relationships/image" Target="../media/image74.svg"/><Relationship Id="rId4" Type="http://schemas.openxmlformats.org/officeDocument/2006/relationships/hyperlink" Target="https://www.saratovmer.ru/development/okno/" TargetMode="Externa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F2FC332D-8EB7-8B6E-2649-8606DF963536}"/>
              </a:ext>
            </a:extLst>
          </p:cNvPr>
          <p:cNvSpPr/>
          <p:nvPr/>
        </p:nvSpPr>
        <p:spPr>
          <a:xfrm>
            <a:off x="0" y="0"/>
            <a:ext cx="4067944" cy="51435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3" name="ссылка" hidden="1">
            <a:extLst>
              <a:ext uri="{FF2B5EF4-FFF2-40B4-BE49-F238E27FC236}">
                <a16:creationId xmlns="" xmlns:a16="http://schemas.microsoft.com/office/drawing/2014/main" id="{AC0CBA2E-A8EE-4ED1-AF1C-FFE1E5F45D11}"/>
              </a:ext>
            </a:extLst>
          </p:cNvPr>
          <p:cNvSpPr/>
          <p:nvPr/>
        </p:nvSpPr>
        <p:spPr>
          <a:xfrm>
            <a:off x="2376489" y="376238"/>
            <a:ext cx="4391025" cy="4391025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="" xmlns:a16="http://schemas.microsoft.com/office/drawing/2014/main" id="{222C5F0B-6EFC-4407-96C1-A95810130485}"/>
              </a:ext>
            </a:extLst>
          </p:cNvPr>
          <p:cNvSpPr/>
          <p:nvPr/>
        </p:nvSpPr>
        <p:spPr>
          <a:xfrm>
            <a:off x="3929329" y="1640570"/>
            <a:ext cx="1856250" cy="18562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TextBox 149">
            <a:extLst>
              <a:ext uri="{FF2B5EF4-FFF2-40B4-BE49-F238E27FC236}">
                <a16:creationId xmlns="" xmlns:a16="http://schemas.microsoft.com/office/drawing/2014/main" id="{6F260997-C9F2-47C5-8D68-94A7B0D33AFA}"/>
              </a:ext>
            </a:extLst>
          </p:cNvPr>
          <p:cNvSpPr txBox="1"/>
          <p:nvPr/>
        </p:nvSpPr>
        <p:spPr>
          <a:xfrm>
            <a:off x="5642097" y="667975"/>
            <a:ext cx="215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 Narrow" panose="020B0604020202020204" pitchFamily="34" charset="0"/>
                <a:ea typeface="Microsoft YaHei UI Light" pitchFamily="34" charset="-122"/>
                <a:cs typeface="Arial Narrow" panose="020B0604020202020204" pitchFamily="34" charset="0"/>
              </a:rPr>
              <a:t>обращение инвестора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="" xmlns:a16="http://schemas.microsoft.com/office/drawing/2014/main" id="{51121DCB-2B6A-43E7-943F-B2178C5F209C}"/>
              </a:ext>
            </a:extLst>
          </p:cNvPr>
          <p:cNvSpPr txBox="1"/>
          <p:nvPr/>
        </p:nvSpPr>
        <p:spPr>
          <a:xfrm>
            <a:off x="5629589" y="2856913"/>
            <a:ext cx="2974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anose="020B0604020202020204" pitchFamily="34" charset="0"/>
                <a:ea typeface="Microsoft YaHei UI Light" pitchFamily="34" charset="-122"/>
                <a:cs typeface="Arial Narrow" panose="020B0604020202020204" pitchFamily="34" charset="0"/>
              </a:rPr>
              <a:t>предложения для реализации</a:t>
            </a:r>
          </a:p>
        </p:txBody>
      </p:sp>
      <p:sp>
        <p:nvSpPr>
          <p:cNvPr id="88" name="Заголовок 1"/>
          <p:cNvSpPr txBox="1">
            <a:spLocks/>
          </p:cNvSpPr>
          <p:nvPr/>
        </p:nvSpPr>
        <p:spPr>
          <a:xfrm>
            <a:off x="338353" y="1812871"/>
            <a:ext cx="4188253" cy="1427090"/>
          </a:xfrm>
          <a:prstGeom prst="rect">
            <a:avLst/>
          </a:prstGeom>
        </p:spPr>
        <p:txBody>
          <a:bodyPr anchor="ctr">
            <a:noAutofit/>
          </a:bodyPr>
          <a:lstStyle>
            <a:defPPr>
              <a:defRPr lang="ru-RU"/>
            </a:defPPr>
            <a:lvl1pPr>
              <a:lnSpc>
                <a:spcPts val="3800"/>
              </a:lnSpc>
              <a:spcBef>
                <a:spcPct val="0"/>
              </a:spcBef>
              <a:defRPr sz="3600" b="1">
                <a:solidFill>
                  <a:schemeClr val="accent1">
                    <a:lumMod val="50000"/>
                  </a:schemeClr>
                </a:solidFill>
                <a:latin typeface="Arial Narrow" panose="020B0604020202020204" pitchFamily="34" charset="0"/>
                <a:ea typeface="Microsoft YaHei UI Light" pitchFamily="34" charset="-122"/>
                <a:cs typeface="Arial Narrow" panose="020B0604020202020204" pitchFamily="34" charset="0"/>
              </a:defRPr>
            </a:lvl1pPr>
          </a:lstStyle>
          <a:p>
            <a:r>
              <a:rPr lang="ru-RU" dirty="0">
                <a:solidFill>
                  <a:schemeClr val="bg1"/>
                </a:solidFill>
              </a:rPr>
              <a:t>Сопровождение проектов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5D694A6A-BA3A-4A90-B5EE-3603632021C2}"/>
              </a:ext>
            </a:extLst>
          </p:cNvPr>
          <p:cNvSpPr txBox="1"/>
          <p:nvPr/>
        </p:nvSpPr>
        <p:spPr>
          <a:xfrm>
            <a:off x="5651640" y="1697576"/>
            <a:ext cx="2488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 Narrow" panose="020B0604020202020204" pitchFamily="34" charset="0"/>
                <a:ea typeface="Microsoft YaHei UI Light" pitchFamily="34" charset="-122"/>
                <a:cs typeface="Arial Narrow" panose="020B0604020202020204" pitchFamily="34" charset="0"/>
              </a:rPr>
              <a:t>рассмотрение обращения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="" xmlns:a16="http://schemas.microsoft.com/office/drawing/2014/main" id="{51121DCB-2B6A-43E7-943F-B2178C5F209C}"/>
              </a:ext>
            </a:extLst>
          </p:cNvPr>
          <p:cNvSpPr txBox="1"/>
          <p:nvPr/>
        </p:nvSpPr>
        <p:spPr>
          <a:xfrm>
            <a:off x="5629590" y="4011910"/>
            <a:ext cx="1979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anose="020B0604020202020204" pitchFamily="34" charset="0"/>
                <a:ea typeface="Microsoft YaHei UI Light" pitchFamily="34" charset="-122"/>
                <a:cs typeface="Arial Narrow" panose="020B0604020202020204" pitchFamily="34" charset="0"/>
              </a:rPr>
              <a:t>реализация проекта</a:t>
            </a:r>
          </a:p>
        </p:txBody>
      </p:sp>
      <p:cxnSp>
        <p:nvCxnSpPr>
          <p:cNvPr id="35" name="Прямая соединительная линия 34">
            <a:extLst>
              <a:ext uri="{FF2B5EF4-FFF2-40B4-BE49-F238E27FC236}">
                <a16:creationId xmlns="" xmlns:a16="http://schemas.microsoft.com/office/drawing/2014/main" id="{245D56FB-8770-96A9-66F0-AD01519E9850}"/>
              </a:ext>
            </a:extLst>
          </p:cNvPr>
          <p:cNvCxnSpPr>
            <a:cxnSpLocks/>
          </p:cNvCxnSpPr>
          <p:nvPr/>
        </p:nvCxnSpPr>
        <p:spPr>
          <a:xfrm>
            <a:off x="4704418" y="1328632"/>
            <a:ext cx="3691406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 descr="Конференц-зал">
            <a:extLst>
              <a:ext uri="{FF2B5EF4-FFF2-40B4-BE49-F238E27FC236}">
                <a16:creationId xmlns="" xmlns:a16="http://schemas.microsoft.com/office/drawing/2014/main" id="{86C8CD77-40A8-20A1-4CA6-D0BA6B3D04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13722" y="2618875"/>
            <a:ext cx="914400" cy="914400"/>
          </a:xfrm>
          <a:prstGeom prst="rect">
            <a:avLst/>
          </a:prstGeom>
        </p:spPr>
      </p:pic>
      <p:pic>
        <p:nvPicPr>
          <p:cNvPr id="12" name="Рисунок 11" descr="Целевая аудитория">
            <a:extLst>
              <a:ext uri="{FF2B5EF4-FFF2-40B4-BE49-F238E27FC236}">
                <a16:creationId xmlns="" xmlns:a16="http://schemas.microsoft.com/office/drawing/2014/main" id="{FEF7AAAE-334C-1120-9D7D-56FF5346861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29241" y="1441700"/>
            <a:ext cx="914400" cy="914400"/>
          </a:xfrm>
          <a:prstGeom prst="rect">
            <a:avLst/>
          </a:prstGeom>
        </p:spPr>
      </p:pic>
      <p:pic>
        <p:nvPicPr>
          <p:cNvPr id="15" name="Рисунок 14" descr="Ракета">
            <a:extLst>
              <a:ext uri="{FF2B5EF4-FFF2-40B4-BE49-F238E27FC236}">
                <a16:creationId xmlns="" xmlns:a16="http://schemas.microsoft.com/office/drawing/2014/main" id="{86A18D28-2909-FF84-59EE-A7248CDF540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613722" y="3837013"/>
            <a:ext cx="914400" cy="914400"/>
          </a:xfrm>
          <a:prstGeom prst="rect">
            <a:avLst/>
          </a:prstGeom>
        </p:spPr>
      </p:pic>
      <p:pic>
        <p:nvPicPr>
          <p:cNvPr id="17" name="Рисунок 16" descr="Газета">
            <a:extLst>
              <a:ext uri="{FF2B5EF4-FFF2-40B4-BE49-F238E27FC236}">
                <a16:creationId xmlns="" xmlns:a16="http://schemas.microsoft.com/office/drawing/2014/main" id="{B48C9B14-0A3A-0CC7-FEC3-E4580C866E9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603421" y="309884"/>
            <a:ext cx="914400" cy="914400"/>
          </a:xfrm>
          <a:prstGeom prst="rect">
            <a:avLst/>
          </a:prstGeom>
        </p:spPr>
      </p:pic>
      <p:cxnSp>
        <p:nvCxnSpPr>
          <p:cNvPr id="45" name="Прямая соединительная линия 44">
            <a:extLst>
              <a:ext uri="{FF2B5EF4-FFF2-40B4-BE49-F238E27FC236}">
                <a16:creationId xmlns="" xmlns:a16="http://schemas.microsoft.com/office/drawing/2014/main" id="{0E67DC0F-6FAD-7F96-5369-FBC53F8496F1}"/>
              </a:ext>
            </a:extLst>
          </p:cNvPr>
          <p:cNvCxnSpPr>
            <a:cxnSpLocks/>
          </p:cNvCxnSpPr>
          <p:nvPr/>
        </p:nvCxnSpPr>
        <p:spPr>
          <a:xfrm>
            <a:off x="4704418" y="2486101"/>
            <a:ext cx="3691406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="" xmlns:a16="http://schemas.microsoft.com/office/drawing/2014/main" id="{7A64BAE6-61B2-F97E-6B01-64EB39AC4192}"/>
              </a:ext>
            </a:extLst>
          </p:cNvPr>
          <p:cNvCxnSpPr>
            <a:cxnSpLocks/>
          </p:cNvCxnSpPr>
          <p:nvPr/>
        </p:nvCxnSpPr>
        <p:spPr>
          <a:xfrm>
            <a:off x="4704418" y="3666719"/>
            <a:ext cx="3691406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1674A081-F4DB-2814-A4FD-212806D3B7F0}"/>
              </a:ext>
            </a:extLst>
          </p:cNvPr>
          <p:cNvSpPr txBox="1"/>
          <p:nvPr/>
        </p:nvSpPr>
        <p:spPr>
          <a:xfrm>
            <a:off x="4629241" y="2074949"/>
            <a:ext cx="30477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solidFill>
                  <a:schemeClr val="accent1">
                    <a:lumMod val="50000"/>
                  </a:schemeClr>
                </a:solidFill>
                <a:latin typeface="Arial Narrow" panose="020B0604020202020204" pitchFamily="34" charset="0"/>
                <a:ea typeface="Microsoft YaHei UI Light" pitchFamily="34" charset="-122"/>
                <a:cs typeface="Arial Narrow" panose="020B0604020202020204" pitchFamily="34" charset="0"/>
              </a:rPr>
              <a:t>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D62AA53D-F5E7-490D-D726-5C8B2B6212B5}"/>
              </a:ext>
            </a:extLst>
          </p:cNvPr>
          <p:cNvSpPr txBox="1"/>
          <p:nvPr/>
        </p:nvSpPr>
        <p:spPr>
          <a:xfrm>
            <a:off x="4835277" y="2177153"/>
            <a:ext cx="6035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anose="020B0604020202020204" pitchFamily="34" charset="0"/>
                <a:ea typeface="Microsoft YaHei UI Light" pitchFamily="34" charset="-122"/>
                <a:cs typeface="Arial Narrow" panose="020B0604020202020204" pitchFamily="34" charset="0"/>
              </a:rPr>
              <a:t>день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15D99E63-E67C-CB5A-1469-F07B95160934}"/>
              </a:ext>
            </a:extLst>
          </p:cNvPr>
          <p:cNvSpPr txBox="1"/>
          <p:nvPr/>
        </p:nvSpPr>
        <p:spPr>
          <a:xfrm>
            <a:off x="4643913" y="3270073"/>
            <a:ext cx="30477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solidFill>
                  <a:schemeClr val="accent1">
                    <a:lumMod val="50000"/>
                  </a:schemeClr>
                </a:solidFill>
                <a:latin typeface="Arial Narrow" panose="020B0604020202020204" pitchFamily="34" charset="0"/>
                <a:ea typeface="Microsoft YaHei UI Light" pitchFamily="34" charset="-122"/>
                <a:cs typeface="Arial Narrow" panose="020B0604020202020204" pitchFamily="34" charset="0"/>
              </a:rPr>
              <a:t>3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B3290AD2-5BAF-4D0F-A512-57E24A91479B}"/>
              </a:ext>
            </a:extLst>
          </p:cNvPr>
          <p:cNvSpPr txBox="1"/>
          <p:nvPr/>
        </p:nvSpPr>
        <p:spPr>
          <a:xfrm>
            <a:off x="4880003" y="3374422"/>
            <a:ext cx="545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anose="020B0604020202020204" pitchFamily="34" charset="0"/>
                <a:ea typeface="Microsoft YaHei UI Light" pitchFamily="34" charset="-122"/>
                <a:cs typeface="Arial Narrow" panose="020B0604020202020204" pitchFamily="34" charset="0"/>
              </a:rPr>
              <a:t>дня</a:t>
            </a:r>
          </a:p>
        </p:txBody>
      </p:sp>
      <p:sp>
        <p:nvSpPr>
          <p:cNvPr id="61" name="Заголовок 1">
            <a:extLst>
              <a:ext uri="{FF2B5EF4-FFF2-40B4-BE49-F238E27FC236}">
                <a16:creationId xmlns="" xmlns:a16="http://schemas.microsoft.com/office/drawing/2014/main" id="{14CA1B4F-C1CD-8EC6-0331-E583911B39E9}"/>
              </a:ext>
            </a:extLst>
          </p:cNvPr>
          <p:cNvSpPr txBox="1">
            <a:spLocks/>
          </p:cNvSpPr>
          <p:nvPr/>
        </p:nvSpPr>
        <p:spPr>
          <a:xfrm>
            <a:off x="307975" y="3219822"/>
            <a:ext cx="2895873" cy="413456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>
                <a:solidFill>
                  <a:schemeClr val="bg1"/>
                </a:solidFill>
                <a:latin typeface="Arial Narrow" panose="020B0604020202020204" pitchFamily="34" charset="0"/>
                <a:ea typeface="Microsoft YaHei UI Light" pitchFamily="34" charset="-122"/>
                <a:cs typeface="Arial Narrow" panose="020B0604020202020204" pitchFamily="34" charset="0"/>
              </a:rPr>
              <a:t>п</a:t>
            </a:r>
            <a:r>
              <a:rPr lang="ru-RU" sz="2000" noProof="0" dirty="0">
                <a:solidFill>
                  <a:schemeClr val="bg1"/>
                </a:solidFill>
                <a:latin typeface="Arial Narrow" panose="020B0604020202020204" pitchFamily="34" charset="0"/>
                <a:ea typeface="Microsoft YaHei UI Light" pitchFamily="34" charset="-122"/>
                <a:cs typeface="Arial Narrow" panose="020B0604020202020204" pitchFamily="34" charset="0"/>
              </a:rPr>
              <a:t>о принципу «одного окна»</a:t>
            </a:r>
            <a:endParaRPr kumimoji="0" lang="ru-RU" sz="20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anose="020B0604020202020204" pitchFamily="34" charset="0"/>
              <a:ea typeface="Microsoft YaHei UI Light" pitchFamily="34" charset="-122"/>
              <a:cs typeface="Arial Narrow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5398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>
            <a:extLst>
              <a:ext uri="{FF2B5EF4-FFF2-40B4-BE49-F238E27FC236}">
                <a16:creationId xmlns="" xmlns:a16="http://schemas.microsoft.com/office/drawing/2014/main" id="{6FC11CD3-82FC-C3B9-C96A-88BC44D843D5}"/>
              </a:ext>
            </a:extLst>
          </p:cNvPr>
          <p:cNvSpPr/>
          <p:nvPr/>
        </p:nvSpPr>
        <p:spPr>
          <a:xfrm>
            <a:off x="375426" y="1371716"/>
            <a:ext cx="4196574" cy="2784210"/>
          </a:xfrm>
          <a:prstGeom prst="roundRect">
            <a:avLst>
              <a:gd name="adj" fmla="val 1377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сылка" hidden="1">
            <a:extLst>
              <a:ext uri="{FF2B5EF4-FFF2-40B4-BE49-F238E27FC236}">
                <a16:creationId xmlns="" xmlns:a16="http://schemas.microsoft.com/office/drawing/2014/main" id="{AC0CBA2E-A8EE-4ED1-AF1C-FFE1E5F45D11}"/>
              </a:ext>
            </a:extLst>
          </p:cNvPr>
          <p:cNvSpPr/>
          <p:nvPr/>
        </p:nvSpPr>
        <p:spPr>
          <a:xfrm>
            <a:off x="2376489" y="376238"/>
            <a:ext cx="4391025" cy="4391025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="" xmlns:a16="http://schemas.microsoft.com/office/drawing/2014/main" id="{222C5F0B-6EFC-4407-96C1-A95810130485}"/>
              </a:ext>
            </a:extLst>
          </p:cNvPr>
          <p:cNvSpPr/>
          <p:nvPr/>
        </p:nvSpPr>
        <p:spPr>
          <a:xfrm>
            <a:off x="3929329" y="1640570"/>
            <a:ext cx="1856250" cy="18562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Заголовок 1"/>
          <p:cNvSpPr txBox="1">
            <a:spLocks/>
          </p:cNvSpPr>
          <p:nvPr/>
        </p:nvSpPr>
        <p:spPr>
          <a:xfrm>
            <a:off x="288032" y="267494"/>
            <a:ext cx="3563888" cy="627534"/>
          </a:xfrm>
          <a:prstGeom prst="rect">
            <a:avLst/>
          </a:prstGeom>
        </p:spPr>
        <p:txBody>
          <a:bodyPr anchor="ctr">
            <a:noAutofit/>
          </a:bodyPr>
          <a:lstStyle>
            <a:defPPr>
              <a:defRPr lang="ru-RU"/>
            </a:defPPr>
            <a:lvl1pPr>
              <a:lnSpc>
                <a:spcPts val="3800"/>
              </a:lnSpc>
              <a:spcBef>
                <a:spcPct val="0"/>
              </a:spcBef>
              <a:defRPr sz="3600" b="1">
                <a:solidFill>
                  <a:schemeClr val="accent1">
                    <a:lumMod val="50000"/>
                  </a:schemeClr>
                </a:solidFill>
                <a:latin typeface="Arial Narrow" panose="020B0604020202020204" pitchFamily="34" charset="0"/>
                <a:ea typeface="Microsoft YaHei UI Light" pitchFamily="34" charset="-122"/>
                <a:cs typeface="Arial Narrow" panose="020B0604020202020204" pitchFamily="34" charset="0"/>
              </a:defRPr>
            </a:lvl1pPr>
          </a:lstStyle>
          <a:p>
            <a:r>
              <a:rPr lang="ru-RU" sz="4000" dirty="0">
                <a:solidFill>
                  <a:schemeClr val="bg1"/>
                </a:solidFill>
              </a:rPr>
              <a:t>Наши контакты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6F260997-C9F2-47C5-8D68-94A7B0D33AFA}"/>
              </a:ext>
            </a:extLst>
          </p:cNvPr>
          <p:cNvSpPr txBox="1"/>
          <p:nvPr/>
        </p:nvSpPr>
        <p:spPr>
          <a:xfrm>
            <a:off x="2051720" y="164544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4020202020204" pitchFamily="34" charset="0"/>
                <a:ea typeface="Microsoft YaHei UI Light" pitchFamily="34" charset="-122"/>
                <a:cs typeface="Arial Narrow" panose="020B0604020202020204" pitchFamily="34" charset="0"/>
              </a:rPr>
              <a:t>+7 (8452) 74-87-05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4020202020204" pitchFamily="34" charset="0"/>
                <a:ea typeface="Microsoft YaHei UI Light" pitchFamily="34" charset="-122"/>
                <a:cs typeface="Arial Narrow" panose="020B0604020202020204" pitchFamily="34" charset="0"/>
              </a:rPr>
              <a:t>+7 (8452) 74-87-08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anose="020B0604020202020204" pitchFamily="34" charset="0"/>
                <a:ea typeface="Microsoft YaHei UI Light" pitchFamily="34" charset="-122"/>
                <a:cs typeface="Arial Narrow" panose="020B0604020202020204" pitchFamily="34" charset="0"/>
              </a:rPr>
              <a:t>+7 (8452) 74-80-90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6F260997-C9F2-47C5-8D68-94A7B0D33AFA}"/>
              </a:ext>
            </a:extLst>
          </p:cNvPr>
          <p:cNvSpPr txBox="1"/>
          <p:nvPr/>
        </p:nvSpPr>
        <p:spPr>
          <a:xfrm>
            <a:off x="2051720" y="3136781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Narrow" panose="020B0604020202020204" pitchFamily="34" charset="0"/>
                <a:ea typeface="Microsoft YaHei UI Light" pitchFamily="34" charset="-122"/>
                <a:cs typeface="Arial Narrow" panose="020B0604020202020204" pitchFamily="34" charset="0"/>
              </a:defRPr>
            </a:lvl1pPr>
          </a:lstStyle>
          <a:p>
            <a:r>
              <a:rPr lang="en-US" dirty="0"/>
              <a:t>pke@admsaratov.ru  uspi@admsaratov.ru</a:t>
            </a:r>
            <a:endParaRPr lang="ru-RU" dirty="0"/>
          </a:p>
        </p:txBody>
      </p:sp>
      <p:pic>
        <p:nvPicPr>
          <p:cNvPr id="9" name="Picture 6" descr="http://qrcoder.ru/code/?https%3A%2F%2Fsaratovmer.ru%2Fdevelopment%2Fokno%2F&amp;4&amp;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371715"/>
            <a:ext cx="2016224" cy="2088232"/>
          </a:xfrm>
          <a:prstGeom prst="roundRect">
            <a:avLst>
              <a:gd name="adj" fmla="val 22714"/>
            </a:avLst>
          </a:prstGeom>
          <a:noFill/>
        </p:spPr>
      </p:pic>
      <p:sp>
        <p:nvSpPr>
          <p:cNvPr id="10" name="Скругленный прямоугольник 9">
            <a:hlinkClick r:id="rId4"/>
            <a:extLst>
              <a:ext uri="{FF2B5EF4-FFF2-40B4-BE49-F238E27FC236}">
                <a16:creationId xmlns="" xmlns:a16="http://schemas.microsoft.com/office/drawing/2014/main" id="{0EF6C06B-058C-DC78-5783-CDBDDB001AC6}"/>
              </a:ext>
            </a:extLst>
          </p:cNvPr>
          <p:cNvSpPr/>
          <p:nvPr/>
        </p:nvSpPr>
        <p:spPr>
          <a:xfrm>
            <a:off x="5883384" y="3663483"/>
            <a:ext cx="1907501" cy="492443"/>
          </a:xfrm>
          <a:prstGeom prst="roundRect">
            <a:avLst>
              <a:gd name="adj" fmla="val 35071"/>
            </a:avLst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  <a:hlinkClick r:id="rId4"/>
              </a:rPr>
              <a:t>подать обращение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1B86B7F5-EFD2-CAAE-B6DB-704B04EDA15B}"/>
              </a:ext>
            </a:extLst>
          </p:cNvPr>
          <p:cNvCxnSpPr>
            <a:cxnSpLocks/>
          </p:cNvCxnSpPr>
          <p:nvPr/>
        </p:nvCxnSpPr>
        <p:spPr>
          <a:xfrm>
            <a:off x="683568" y="2787774"/>
            <a:ext cx="360040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 descr="Электронная почта">
            <a:extLst>
              <a:ext uri="{FF2B5EF4-FFF2-40B4-BE49-F238E27FC236}">
                <a16:creationId xmlns="" xmlns:a16="http://schemas.microsoft.com/office/drawing/2014/main" id="{567627D6-7B29-A6FE-BA24-D94EE657F1C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55576" y="2942227"/>
            <a:ext cx="792088" cy="792088"/>
          </a:xfrm>
          <a:prstGeom prst="rect">
            <a:avLst/>
          </a:prstGeom>
        </p:spPr>
      </p:pic>
      <p:pic>
        <p:nvPicPr>
          <p:cNvPr id="5" name="Рисунок 4" descr="Телефонная трубка">
            <a:extLst>
              <a:ext uri="{FF2B5EF4-FFF2-40B4-BE49-F238E27FC236}">
                <a16:creationId xmlns="" xmlns:a16="http://schemas.microsoft.com/office/drawing/2014/main" id="{28655124-081E-B2A9-20F6-47D81D4762F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55576" y="1635646"/>
            <a:ext cx="792088" cy="792088"/>
          </a:xfrm>
          <a:prstGeom prst="rect">
            <a:avLst/>
          </a:prstGeom>
        </p:spPr>
      </p:pic>
      <p:pic>
        <p:nvPicPr>
          <p:cNvPr id="16" name="Рисунок 15" descr="Курсор">
            <a:extLst>
              <a:ext uri="{FF2B5EF4-FFF2-40B4-BE49-F238E27FC236}">
                <a16:creationId xmlns="" xmlns:a16="http://schemas.microsoft.com/office/drawing/2014/main" id="{2DE9E6EB-58CA-FC92-5DAF-4C7ACAC11F7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 flipH="1">
            <a:off x="7821796" y="3949338"/>
            <a:ext cx="566628" cy="5666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253981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3762</TotalTime>
  <Words>47</Words>
  <Application>Microsoft Office PowerPoint</Application>
  <PresentationFormat>Экран (16:9)</PresentationFormat>
  <Paragraphs>18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gnusina-vs</dc:creator>
  <cp:lastModifiedBy>Рыбчинский</cp:lastModifiedBy>
  <cp:revision>361</cp:revision>
  <dcterms:created xsi:type="dcterms:W3CDTF">2021-04-20T10:36:38Z</dcterms:created>
  <dcterms:modified xsi:type="dcterms:W3CDTF">2023-02-07T13:57:40Z</dcterms:modified>
</cp:coreProperties>
</file>